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91A9"/>
    <a:srgbClr val="FF004C"/>
    <a:srgbClr val="243057"/>
    <a:srgbClr val="9D82EC"/>
    <a:srgbClr val="FF000F"/>
    <a:srgbClr val="04092A"/>
    <a:srgbClr val="FFC09C"/>
    <a:srgbClr val="FCB9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2034" y="-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включены в Генплан</c:v>
                </c:pt>
              </c:strCache>
            </c:strRef>
          </c:tx>
          <c:spPr>
            <a:solidFill>
              <a:srgbClr val="8B91A9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4A7A-4289-9F4C-3FD0B09F32EB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4092A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Мероприятия по реализации ССЭР до 2035 финансируемые за счет Муниципальных программ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A7A-4289-9F4C-3FD0B09F32E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включены в Генпалан</c:v>
                </c:pt>
              </c:strCache>
            </c:strRef>
          </c:tx>
          <c:spPr>
            <a:solidFill>
              <a:srgbClr val="FF004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4A7A-4289-9F4C-3FD0B09F32EB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243057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243057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Мероприятия по реализации ССЭР до 2035 финансируемые за счет Муниципальных программ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A7A-4289-9F4C-3FD0B09F32E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833856"/>
        <c:axId val="62618944"/>
      </c:barChart>
      <c:catAx>
        <c:axId val="358338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2618944"/>
        <c:crosses val="autoZero"/>
        <c:auto val="1"/>
        <c:lblAlgn val="ctr"/>
        <c:lblOffset val="100"/>
        <c:noMultiLvlLbl val="0"/>
      </c:catAx>
      <c:valAx>
        <c:axId val="6261894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5833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8B91A9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8B91A9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8B91A9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6013878599999E-2"/>
          <c:y val="0.24319727649681691"/>
          <c:w val="0.9619528455652212"/>
          <c:h val="0.7341609765309411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срок реализации уточнен</c:v>
                </c:pt>
              </c:strCache>
            </c:strRef>
          </c:tx>
          <c:spPr>
            <a:solidFill>
              <a:srgbClr val="8B91A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243057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00-461E-B809-B8D5A190BE4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отсутствует уточнение срока реализации</c:v>
                </c:pt>
              </c:strCache>
            </c:strRef>
          </c:tx>
          <c:spPr>
            <a:solidFill>
              <a:srgbClr val="FF004C"/>
            </a:solidFill>
            <a:ln>
              <a:noFill/>
            </a:ln>
            <a:effectLst/>
          </c:spPr>
          <c:invertIfNegative val="0"/>
          <c:dLbls>
            <c:dLbl>
              <c:idx val="0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243057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243057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000-461E-B809-B8D5A190BE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713152"/>
        <c:axId val="80389824"/>
      </c:barChart>
      <c:catAx>
        <c:axId val="417131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0389824"/>
        <c:crosses val="autoZero"/>
        <c:auto val="1"/>
        <c:lblAlgn val="ctr"/>
        <c:lblOffset val="100"/>
        <c:noMultiLvlLbl val="0"/>
      </c:catAx>
      <c:valAx>
        <c:axId val="803898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713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 algn="just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10050813596229853"/>
          <c:y val="3.8035970365286068E-2"/>
          <c:w val="0.76978056911687653"/>
          <c:h val="0.230665252474481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F9D35-4181-4D07-A35E-C38828F156A2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F69C4-A491-4ACC-A6BC-18D8D06B5C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993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F69C4-A491-4ACC-A6BC-18D8D06B5C4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401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F69C4-A491-4ACC-A6BC-18D8D06B5C4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132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27FB2-B9A7-498C-B92D-70C40BBEFC77}" type="datetime1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CF9-9185-4146-A239-9A6459D50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52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5D5D-5481-47FE-887E-4C2E164F1149}" type="datetime1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CF9-9185-4146-A239-9A6459D50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93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2A6B-A381-4683-85C2-C55BAB5E223B}" type="datetime1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CF9-9185-4146-A239-9A6459D50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88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7D704-B914-4253-92BF-96A209D9D96A}" type="datetime1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CF9-9185-4146-A239-9A6459D50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28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2A23E-9E2C-40E0-83E3-F7D1B858BEF5}" type="datetime1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CF9-9185-4146-A239-9A6459D50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85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F671-0B0A-4D30-9F4F-21A0C14103B1}" type="datetime1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CF9-9185-4146-A239-9A6459D50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42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1794C-891C-43C7-8A07-4EA2226BBC71}" type="datetime1">
              <a:rPr lang="ru-RU" smtClean="0"/>
              <a:t>24.10.2022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CF9-9185-4146-A239-9A6459D50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75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EAAAE-2ABA-484C-9B22-8F7C668885BB}" type="datetime1">
              <a:rPr lang="ru-RU" smtClean="0"/>
              <a:t>24.10.2022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CF9-9185-4146-A239-9A6459D50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26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410A3-2524-4412-96DB-3D96C2E95509}" type="datetime1">
              <a:rPr lang="ru-RU" smtClean="0"/>
              <a:t>24.10.2022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CF9-9185-4146-A239-9A6459D50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17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5752-2DAD-4129-BF26-7407B5C5D913}" type="datetime1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CF9-9185-4146-A239-9A6459D50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55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E74DA-CACD-4FB6-B539-0F798984903C}" type="datetime1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CF9-9185-4146-A239-9A6459D50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460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2B992-DA02-43CC-8F6D-9B776CADE32E}" type="datetime1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8CF9-9185-4146-A239-9A6459D50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46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420447" y="1199021"/>
            <a:ext cx="2360950" cy="1313756"/>
          </a:xfrm>
          <a:prstGeom prst="roundRect">
            <a:avLst/>
          </a:prstGeom>
          <a:solidFill>
            <a:schemeClr val="bg2"/>
          </a:solidFill>
          <a:ln w="28575">
            <a:solidFill>
              <a:srgbClr val="8B9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6" name="TextBox 5"/>
          <p:cNvSpPr txBox="1"/>
          <p:nvPr/>
        </p:nvSpPr>
        <p:spPr>
          <a:xfrm>
            <a:off x="2456050" y="1269786"/>
            <a:ext cx="23549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243057"/>
                </a:solidFill>
              </a:rPr>
              <a:t>План мероприятий </a:t>
            </a:r>
            <a:r>
              <a:rPr lang="ru-RU" sz="1400" dirty="0">
                <a:solidFill>
                  <a:srgbClr val="243057"/>
                </a:solidFill>
              </a:rPr>
              <a:t>по </a:t>
            </a:r>
            <a:r>
              <a:rPr lang="ru-RU" sz="1400" dirty="0" smtClean="0">
                <a:solidFill>
                  <a:srgbClr val="243057"/>
                </a:solidFill>
              </a:rPr>
              <a:t>реализации </a:t>
            </a:r>
            <a:r>
              <a:rPr lang="ru-RU" sz="1400" b="1" dirty="0" smtClean="0">
                <a:solidFill>
                  <a:srgbClr val="243057"/>
                </a:solidFill>
              </a:rPr>
              <a:t>стратегии социально-экономического развития </a:t>
            </a:r>
            <a:r>
              <a:rPr lang="ru-RU" sz="1400" dirty="0" smtClean="0">
                <a:solidFill>
                  <a:srgbClr val="243057"/>
                </a:solidFill>
              </a:rPr>
              <a:t>города-курорта Кисловодска </a:t>
            </a:r>
            <a:r>
              <a:rPr lang="ru-RU" sz="1400" b="1" dirty="0" smtClean="0">
                <a:solidFill>
                  <a:srgbClr val="243057"/>
                </a:solidFill>
              </a:rPr>
              <a:t>до 2035 года</a:t>
            </a:r>
            <a:endParaRPr lang="ru-RU" sz="1400" b="1" dirty="0">
              <a:solidFill>
                <a:srgbClr val="243057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41635" y="3879451"/>
            <a:ext cx="2346373" cy="1313758"/>
          </a:xfrm>
          <a:prstGeom prst="roundRect">
            <a:avLst/>
          </a:prstGeom>
          <a:solidFill>
            <a:srgbClr val="FCB9B2"/>
          </a:solidFill>
          <a:ln w="28575">
            <a:solidFill>
              <a:srgbClr val="FF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725553" y="3951244"/>
            <a:ext cx="24295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4C"/>
                </a:solidFill>
              </a:rPr>
              <a:t>Программа «Развития инженерных коммунальных систем </a:t>
            </a:r>
            <a:r>
              <a:rPr lang="ru-RU" sz="1400" dirty="0" smtClean="0">
                <a:solidFill>
                  <a:srgbClr val="FF004C"/>
                </a:solidFill>
              </a:rPr>
              <a:t>городского округа города-курорта Кисловодска </a:t>
            </a:r>
            <a:r>
              <a:rPr lang="ru-RU" sz="1400" b="1" dirty="0" smtClean="0">
                <a:solidFill>
                  <a:srgbClr val="FF004C"/>
                </a:solidFill>
              </a:rPr>
              <a:t>на 2016 год</a:t>
            </a:r>
            <a:endParaRPr lang="ru-RU" sz="1400" b="1" dirty="0">
              <a:solidFill>
                <a:srgbClr val="FF004C"/>
              </a:solidFill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142039733"/>
              </p:ext>
            </p:extLst>
          </p:nvPr>
        </p:nvGraphicFramePr>
        <p:xfrm>
          <a:off x="9071144" y="1219006"/>
          <a:ext cx="2407793" cy="4628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8918247" y="1132905"/>
            <a:ext cx="26004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8B91A9"/>
                </a:solidFill>
              </a:rPr>
              <a:t>Мероприятия </a:t>
            </a:r>
            <a:r>
              <a:rPr lang="ru-RU" sz="1400" dirty="0">
                <a:solidFill>
                  <a:srgbClr val="8B91A9"/>
                </a:solidFill>
              </a:rPr>
              <a:t>по реализации </a:t>
            </a:r>
            <a:r>
              <a:rPr lang="ru-RU" sz="1400" b="1" dirty="0">
                <a:solidFill>
                  <a:srgbClr val="8B91A9"/>
                </a:solidFill>
              </a:rPr>
              <a:t>ССЭР до </a:t>
            </a:r>
            <a:r>
              <a:rPr lang="ru-RU" sz="1400" b="1" dirty="0" smtClean="0">
                <a:solidFill>
                  <a:srgbClr val="8B91A9"/>
                </a:solidFill>
              </a:rPr>
              <a:t>2035, </a:t>
            </a:r>
            <a:r>
              <a:rPr lang="ru-RU" sz="1400" b="1" dirty="0">
                <a:solidFill>
                  <a:srgbClr val="8B91A9"/>
                </a:solidFill>
              </a:rPr>
              <a:t>финансируемые</a:t>
            </a:r>
            <a:r>
              <a:rPr lang="ru-RU" sz="1400" dirty="0">
                <a:solidFill>
                  <a:srgbClr val="8B91A9"/>
                </a:solidFill>
              </a:rPr>
              <a:t> за счет </a:t>
            </a:r>
            <a:r>
              <a:rPr lang="ru-RU" sz="1400" dirty="0" smtClean="0">
                <a:solidFill>
                  <a:srgbClr val="8B91A9"/>
                </a:solidFill>
              </a:rPr>
              <a:t>м</a:t>
            </a:r>
            <a:r>
              <a:rPr lang="ru-RU" sz="1400" b="1" dirty="0" smtClean="0">
                <a:solidFill>
                  <a:srgbClr val="8B91A9"/>
                </a:solidFill>
              </a:rPr>
              <a:t>униципальных </a:t>
            </a:r>
            <a:r>
              <a:rPr lang="ru-RU" sz="1400" b="1" dirty="0" smtClean="0">
                <a:solidFill>
                  <a:srgbClr val="8B91A9"/>
                </a:solidFill>
              </a:rPr>
              <a:t>программ</a:t>
            </a:r>
            <a:endParaRPr lang="ru-RU" sz="1400" b="1" dirty="0">
              <a:solidFill>
                <a:srgbClr val="8B91A9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735242" y="1132903"/>
            <a:ext cx="3102964" cy="4767239"/>
          </a:xfrm>
          <a:prstGeom prst="rect">
            <a:avLst/>
          </a:prstGeom>
          <a:noFill/>
          <a:ln w="6350">
            <a:solidFill>
              <a:srgbClr val="8B9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стрелка влево/вправо 17"/>
          <p:cNvSpPr/>
          <p:nvPr/>
        </p:nvSpPr>
        <p:spPr>
          <a:xfrm>
            <a:off x="4792293" y="1720989"/>
            <a:ext cx="1001842" cy="97508"/>
          </a:xfrm>
          <a:prstGeom prst="leftRightArrow">
            <a:avLst/>
          </a:prstGeom>
          <a:noFill/>
          <a:ln>
            <a:solidFill>
              <a:srgbClr val="0409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стрелка влево/вправо 18"/>
          <p:cNvSpPr/>
          <p:nvPr/>
        </p:nvSpPr>
        <p:spPr>
          <a:xfrm rot="16200000">
            <a:off x="6184333" y="3076629"/>
            <a:ext cx="1411825" cy="151877"/>
          </a:xfrm>
          <a:prstGeom prst="leftRightArrow">
            <a:avLst/>
          </a:prstGeom>
          <a:noFill/>
          <a:ln>
            <a:solidFill>
              <a:srgbClr val="24305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 rot="19631734">
            <a:off x="3489804" y="2997449"/>
            <a:ext cx="2532706" cy="134937"/>
          </a:xfrm>
          <a:prstGeom prst="leftRightArrow">
            <a:avLst/>
          </a:prstGeom>
          <a:noFill/>
          <a:ln>
            <a:solidFill>
              <a:srgbClr val="0409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725553" y="5192588"/>
            <a:ext cx="2399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i="1" dirty="0" smtClean="0">
                <a:solidFill>
                  <a:srgbClr val="8B91A9"/>
                </a:solidFill>
              </a:rPr>
              <a:t>В свободном доступе отсутствует последняя редакция Программы </a:t>
            </a:r>
            <a:endParaRPr lang="ru-RU" sz="1200" i="1" dirty="0">
              <a:solidFill>
                <a:srgbClr val="8B91A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8553" y="3889689"/>
            <a:ext cx="175750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4C"/>
                </a:solidFill>
              </a:rPr>
              <a:t>100</a:t>
            </a:r>
            <a:r>
              <a:rPr lang="ru-RU" sz="1400" b="1" dirty="0" smtClean="0">
                <a:solidFill>
                  <a:srgbClr val="FF004C"/>
                </a:solidFill>
              </a:rPr>
              <a:t>%</a:t>
            </a:r>
            <a:endParaRPr lang="ru-RU" sz="2800" b="1" dirty="0" smtClean="0">
              <a:solidFill>
                <a:srgbClr val="FF004C"/>
              </a:solidFill>
            </a:endParaRPr>
          </a:p>
          <a:p>
            <a:pPr algn="ctr"/>
            <a:r>
              <a:rPr lang="ru-RU" b="1" dirty="0">
                <a:solidFill>
                  <a:srgbClr val="FF004C"/>
                </a:solidFill>
              </a:rPr>
              <a:t>м</a:t>
            </a:r>
            <a:r>
              <a:rPr lang="ru-RU" b="1" dirty="0" smtClean="0">
                <a:solidFill>
                  <a:srgbClr val="FF004C"/>
                </a:solidFill>
              </a:rPr>
              <a:t>ероприятий</a:t>
            </a:r>
          </a:p>
          <a:p>
            <a:pPr algn="ctr"/>
            <a:r>
              <a:rPr lang="ru-RU" sz="1400" b="1" dirty="0" smtClean="0">
                <a:solidFill>
                  <a:srgbClr val="243057"/>
                </a:solidFill>
              </a:rPr>
              <a:t>ПКР включены в Генеральный план </a:t>
            </a:r>
            <a:endParaRPr lang="ru-RU" sz="1400" b="1" dirty="0">
              <a:solidFill>
                <a:srgbClr val="243057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94135" y="1132904"/>
            <a:ext cx="2360950" cy="1313756"/>
          </a:xfrm>
          <a:prstGeom prst="roundRect">
            <a:avLst/>
          </a:prstGeom>
          <a:solidFill>
            <a:schemeClr val="bg2"/>
          </a:solidFill>
          <a:ln w="28575">
            <a:solidFill>
              <a:srgbClr val="8B9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7" name="TextBox 6"/>
          <p:cNvSpPr txBox="1"/>
          <p:nvPr/>
        </p:nvSpPr>
        <p:spPr>
          <a:xfrm>
            <a:off x="5840925" y="1219007"/>
            <a:ext cx="234033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rgbClr val="243057"/>
                </a:solidFill>
              </a:defRPr>
            </a:lvl1pPr>
          </a:lstStyle>
          <a:p>
            <a:r>
              <a:rPr lang="ru-RU" sz="1400" dirty="0" smtClean="0"/>
              <a:t>Генеральный </a:t>
            </a:r>
            <a:r>
              <a:rPr lang="ru-RU" sz="1400" dirty="0"/>
              <a:t>план </a:t>
            </a:r>
            <a:r>
              <a:rPr lang="ru-RU" sz="1400" dirty="0" smtClean="0"/>
              <a:t>г</a:t>
            </a:r>
            <a:r>
              <a:rPr lang="ru-RU" sz="1400" b="0" dirty="0" smtClean="0"/>
              <a:t>ородского </a:t>
            </a:r>
            <a:r>
              <a:rPr lang="ru-RU" sz="1400" b="0" dirty="0"/>
              <a:t>округа города-курорта Кисловодска Ставропольского </a:t>
            </a:r>
            <a:r>
              <a:rPr lang="ru-RU" sz="1400" b="0" dirty="0" smtClean="0"/>
              <a:t>края </a:t>
            </a:r>
            <a:r>
              <a:rPr lang="ru-RU" sz="1400" dirty="0" smtClean="0"/>
              <a:t>до 2042 года </a:t>
            </a:r>
            <a:endParaRPr lang="ru-RU" sz="14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401340" y="3929721"/>
            <a:ext cx="2360950" cy="1313756"/>
          </a:xfrm>
          <a:prstGeom prst="roundRect">
            <a:avLst/>
          </a:prstGeom>
          <a:solidFill>
            <a:schemeClr val="bg2"/>
          </a:solidFill>
          <a:ln w="28575">
            <a:solidFill>
              <a:srgbClr val="8B9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9" name="TextBox 8"/>
          <p:cNvSpPr txBox="1"/>
          <p:nvPr/>
        </p:nvSpPr>
        <p:spPr>
          <a:xfrm>
            <a:off x="2293999" y="3858482"/>
            <a:ext cx="26382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243057"/>
                </a:solidFill>
              </a:rPr>
              <a:t>Программа комплексного развития транспортной инфраструктуры  </a:t>
            </a:r>
            <a:r>
              <a:rPr lang="ru-RU" sz="1400" dirty="0" smtClean="0">
                <a:solidFill>
                  <a:srgbClr val="243057"/>
                </a:solidFill>
              </a:rPr>
              <a:t>городского округа города –курорта Кисловодска Ставропольского края </a:t>
            </a:r>
            <a:r>
              <a:rPr lang="ru-RU" sz="1400" b="1" dirty="0" smtClean="0">
                <a:solidFill>
                  <a:srgbClr val="243057"/>
                </a:solidFill>
              </a:rPr>
              <a:t>на 2020-2029 годы</a:t>
            </a:r>
            <a:endParaRPr lang="ru-RU" sz="1400" b="1" dirty="0">
              <a:solidFill>
                <a:srgbClr val="243057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85123" y="1036298"/>
            <a:ext cx="8151275" cy="4863844"/>
          </a:xfrm>
          <a:prstGeom prst="rect">
            <a:avLst/>
          </a:prstGeom>
          <a:noFill/>
          <a:ln w="6350">
            <a:solidFill>
              <a:srgbClr val="8B9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448553" y="1036298"/>
            <a:ext cx="175750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4C"/>
                </a:solidFill>
              </a:rPr>
              <a:t>78</a:t>
            </a:r>
          </a:p>
          <a:p>
            <a:pPr algn="ctr"/>
            <a:r>
              <a:rPr lang="ru-RU" b="1" dirty="0" smtClean="0">
                <a:solidFill>
                  <a:srgbClr val="FF004C"/>
                </a:solidFill>
              </a:rPr>
              <a:t>мероприятий,</a:t>
            </a:r>
            <a:endParaRPr lang="ru-RU" b="1" dirty="0" smtClean="0">
              <a:solidFill>
                <a:srgbClr val="FF004C"/>
              </a:solidFill>
            </a:endParaRPr>
          </a:p>
          <a:p>
            <a:pPr algn="ctr"/>
            <a:r>
              <a:rPr lang="ru-RU" sz="1400" b="1" dirty="0">
                <a:solidFill>
                  <a:srgbClr val="243057"/>
                </a:solidFill>
              </a:rPr>
              <a:t>ф</a:t>
            </a:r>
            <a:r>
              <a:rPr lang="ru-RU" sz="1400" b="1" dirty="0" smtClean="0">
                <a:solidFill>
                  <a:srgbClr val="243057"/>
                </a:solidFill>
              </a:rPr>
              <a:t>инансируемых </a:t>
            </a:r>
            <a:r>
              <a:rPr lang="ru-RU" sz="1400" dirty="0" smtClean="0">
                <a:solidFill>
                  <a:srgbClr val="243057"/>
                </a:solidFill>
              </a:rPr>
              <a:t>за счет </a:t>
            </a:r>
            <a:r>
              <a:rPr lang="ru-RU" sz="1400" b="1" dirty="0" smtClean="0">
                <a:solidFill>
                  <a:srgbClr val="243057"/>
                </a:solidFill>
              </a:rPr>
              <a:t>муниципальных программ </a:t>
            </a:r>
            <a:r>
              <a:rPr lang="ru-RU" sz="1400" dirty="0" smtClean="0">
                <a:solidFill>
                  <a:srgbClr val="243057"/>
                </a:solidFill>
              </a:rPr>
              <a:t>города-курорта Кисловодск, </a:t>
            </a:r>
            <a:r>
              <a:rPr lang="ru-RU" sz="1400" b="1" dirty="0" smtClean="0">
                <a:solidFill>
                  <a:srgbClr val="243057"/>
                </a:solidFill>
              </a:rPr>
              <a:t>включенных в ССЭР</a:t>
            </a:r>
            <a:endParaRPr lang="ru-RU" sz="1400" b="1" dirty="0">
              <a:solidFill>
                <a:srgbClr val="243057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123" y="5950921"/>
            <a:ext cx="117669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FF004C"/>
                </a:solidFill>
              </a:rPr>
              <a:t>В рамках </a:t>
            </a:r>
            <a:r>
              <a:rPr lang="ru-RU" sz="1400" b="1" dirty="0">
                <a:solidFill>
                  <a:srgbClr val="FF004C"/>
                </a:solidFill>
              </a:rPr>
              <a:t>Плана мероприятий по реализации </a:t>
            </a:r>
            <a:r>
              <a:rPr lang="ru-RU" sz="1400" b="1" dirty="0" smtClean="0">
                <a:solidFill>
                  <a:srgbClr val="FF004C"/>
                </a:solidFill>
              </a:rPr>
              <a:t>ССЭР </a:t>
            </a:r>
            <a:r>
              <a:rPr lang="ru-RU" sz="1400" dirty="0" smtClean="0">
                <a:solidFill>
                  <a:srgbClr val="FF004C"/>
                </a:solidFill>
              </a:rPr>
              <a:t>города-курорта Кисловодска до 2035 года, </a:t>
            </a:r>
            <a:r>
              <a:rPr lang="ru-RU" sz="1400" dirty="0">
                <a:solidFill>
                  <a:srgbClr val="FF004C"/>
                </a:solidFill>
              </a:rPr>
              <a:t>а также </a:t>
            </a:r>
            <a:r>
              <a:rPr lang="ru-RU" sz="1400" b="1" dirty="0">
                <a:solidFill>
                  <a:srgbClr val="FF004C"/>
                </a:solidFill>
              </a:rPr>
              <a:t>Генерального план</a:t>
            </a:r>
            <a:r>
              <a:rPr lang="ru-RU" sz="1400" dirty="0">
                <a:solidFill>
                  <a:srgbClr val="FF004C"/>
                </a:solidFill>
              </a:rPr>
              <a:t>а </a:t>
            </a:r>
            <a:r>
              <a:rPr lang="ru-RU" sz="1400" dirty="0" smtClean="0">
                <a:solidFill>
                  <a:srgbClr val="FF004C"/>
                </a:solidFill>
              </a:rPr>
              <a:t>города-курорта </a:t>
            </a:r>
            <a:r>
              <a:rPr lang="ru-RU" sz="1400" dirty="0">
                <a:solidFill>
                  <a:srgbClr val="FF004C"/>
                </a:solidFill>
              </a:rPr>
              <a:t>Кисловодска </a:t>
            </a:r>
            <a:r>
              <a:rPr lang="ru-RU" sz="1400" dirty="0" smtClean="0">
                <a:solidFill>
                  <a:srgbClr val="FF004C"/>
                </a:solidFill>
              </a:rPr>
              <a:t>до 2042 года </a:t>
            </a:r>
            <a:r>
              <a:rPr lang="ru-RU" sz="1400" b="1" dirty="0" smtClean="0">
                <a:solidFill>
                  <a:srgbClr val="FF004C"/>
                </a:solidFill>
              </a:rPr>
              <a:t>не </a:t>
            </a:r>
            <a:r>
              <a:rPr lang="ru-RU" sz="1400" b="1" dirty="0">
                <a:solidFill>
                  <a:srgbClr val="FF004C"/>
                </a:solidFill>
              </a:rPr>
              <a:t>обозначены </a:t>
            </a:r>
            <a:r>
              <a:rPr lang="ru-RU" sz="1400" dirty="0">
                <a:solidFill>
                  <a:srgbClr val="FF004C"/>
                </a:solidFill>
              </a:rPr>
              <a:t>мероприятия </a:t>
            </a:r>
            <a:r>
              <a:rPr lang="ru-RU" sz="1400" dirty="0" smtClean="0">
                <a:solidFill>
                  <a:srgbClr val="FF004C"/>
                </a:solidFill>
              </a:rPr>
              <a:t>м</a:t>
            </a:r>
            <a:r>
              <a:rPr lang="ru-RU" sz="1400" b="1" dirty="0" smtClean="0">
                <a:solidFill>
                  <a:srgbClr val="FF004C"/>
                </a:solidFill>
              </a:rPr>
              <a:t>униципальной </a:t>
            </a:r>
            <a:r>
              <a:rPr lang="ru-RU" sz="1400" b="1" dirty="0">
                <a:solidFill>
                  <a:srgbClr val="FF004C"/>
                </a:solidFill>
              </a:rPr>
              <a:t>программы </a:t>
            </a:r>
            <a:r>
              <a:rPr lang="ru-RU" sz="1400" dirty="0">
                <a:solidFill>
                  <a:srgbClr val="FF004C"/>
                </a:solidFill>
              </a:rPr>
              <a:t>города-курорта Кисловодск </a:t>
            </a:r>
            <a:r>
              <a:rPr lang="ru-RU" sz="1400" b="1" dirty="0">
                <a:solidFill>
                  <a:srgbClr val="FF004C"/>
                </a:solidFill>
              </a:rPr>
              <a:t>«Сохранение ценных архитектурных объектов»</a:t>
            </a:r>
            <a:r>
              <a:rPr lang="ru-RU" sz="1400" dirty="0">
                <a:solidFill>
                  <a:srgbClr val="FF004C"/>
                </a:solidFill>
              </a:rPr>
              <a:t>. </a:t>
            </a: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448554" y="200973"/>
            <a:ext cx="8627208" cy="969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rgbClr val="243057"/>
                </a:solidFill>
              </a:rPr>
              <a:t>Взаимосвязь документов стратегического и тактического планирования в городе-курорте </a:t>
            </a:r>
            <a:r>
              <a:rPr lang="ru-RU" sz="2000" b="1" dirty="0" smtClean="0">
                <a:solidFill>
                  <a:srgbClr val="243057"/>
                </a:solidFill>
              </a:rPr>
              <a:t>Кисловодске</a:t>
            </a:r>
            <a:endParaRPr lang="ru-RU" sz="2000" b="1" dirty="0">
              <a:solidFill>
                <a:srgbClr val="243057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CF9-9185-4146-A239-9A6459D5065C}" type="slidenum">
              <a:rPr lang="ru-RU" smtClean="0"/>
              <a:t>1</a:t>
            </a:fld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9075762" y="200554"/>
            <a:ext cx="2869378" cy="8699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Приложение № </a:t>
            </a:r>
            <a:r>
              <a:rPr lang="ru-RU" sz="1200" dirty="0" smtClean="0">
                <a:solidFill>
                  <a:schemeClr val="tx1"/>
                </a:solidFill>
              </a:rPr>
              <a:t>14</a:t>
            </a:r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к отчету о результатах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мероприятия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от «___»__________2022 г.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№ ОМ-___________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93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182" y="36687"/>
            <a:ext cx="11254271" cy="578996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4092A"/>
                </a:solidFill>
              </a:rPr>
              <a:t>Сравнение последовательности планирования в плановой документации города-курорта Кисловодск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38010" y="1174567"/>
            <a:ext cx="431008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243057"/>
                </a:solidFill>
              </a:rPr>
              <a:t>План </a:t>
            </a:r>
            <a:r>
              <a:rPr lang="ru-RU" sz="1600" b="1" dirty="0" smtClean="0">
                <a:solidFill>
                  <a:srgbClr val="243057"/>
                </a:solidFill>
              </a:rPr>
              <a:t>мероприятий </a:t>
            </a:r>
            <a:r>
              <a:rPr lang="ru-RU" sz="1600" b="1" dirty="0">
                <a:solidFill>
                  <a:srgbClr val="243057"/>
                </a:solidFill>
              </a:rPr>
              <a:t>по </a:t>
            </a:r>
            <a:r>
              <a:rPr lang="ru-RU" b="1" dirty="0">
                <a:solidFill>
                  <a:srgbClr val="243057"/>
                </a:solidFill>
              </a:rPr>
              <a:t>реализации</a:t>
            </a:r>
            <a:r>
              <a:rPr lang="ru-RU" sz="1600" b="1" dirty="0">
                <a:solidFill>
                  <a:srgbClr val="243057"/>
                </a:solidFill>
              </a:rPr>
              <a:t> ССЭР </a:t>
            </a:r>
            <a:r>
              <a:rPr lang="ru-RU" sz="1600" dirty="0">
                <a:solidFill>
                  <a:srgbClr val="243057"/>
                </a:solidFill>
              </a:rPr>
              <a:t>города-курорта Кисловодска </a:t>
            </a:r>
            <a:r>
              <a:rPr lang="ru-RU" sz="1600" b="1" dirty="0">
                <a:solidFill>
                  <a:srgbClr val="243057"/>
                </a:solidFill>
              </a:rPr>
              <a:t>до 2035 года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7179904" y="1194610"/>
            <a:ext cx="3993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243057"/>
                </a:solidFill>
              </a:rPr>
              <a:t>Генеральный план </a:t>
            </a:r>
            <a:r>
              <a:rPr lang="ru-RU" sz="1600" dirty="0">
                <a:solidFill>
                  <a:srgbClr val="243057"/>
                </a:solidFill>
              </a:rPr>
              <a:t>города-курорта Кисловодска</a:t>
            </a:r>
            <a:r>
              <a:rPr lang="ru-RU" sz="1600" b="1" dirty="0">
                <a:solidFill>
                  <a:srgbClr val="243057"/>
                </a:solidFill>
              </a:rPr>
              <a:t> до </a:t>
            </a:r>
            <a:r>
              <a:rPr lang="ru-RU" sz="1600" b="1" dirty="0" smtClean="0">
                <a:solidFill>
                  <a:srgbClr val="243057"/>
                </a:solidFill>
              </a:rPr>
              <a:t>2042 года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8" name="Стрелка вверх 7"/>
          <p:cNvSpPr/>
          <p:nvPr/>
        </p:nvSpPr>
        <p:spPr>
          <a:xfrm>
            <a:off x="283965" y="1535939"/>
            <a:ext cx="394561" cy="4786780"/>
          </a:xfrm>
          <a:prstGeom prst="upArrow">
            <a:avLst/>
          </a:prstGeom>
          <a:noFill/>
          <a:ln>
            <a:solidFill>
              <a:srgbClr val="8B9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54306" y="1795744"/>
            <a:ext cx="4583900" cy="4541598"/>
          </a:xfrm>
          <a:prstGeom prst="rect">
            <a:avLst/>
          </a:prstGeom>
          <a:noFill/>
          <a:ln w="6350">
            <a:solidFill>
              <a:srgbClr val="8B9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97577" y="1770966"/>
            <a:ext cx="4782261" cy="4562034"/>
          </a:xfrm>
          <a:prstGeom prst="rect">
            <a:avLst/>
          </a:prstGeom>
          <a:noFill/>
          <a:ln w="6350">
            <a:solidFill>
              <a:srgbClr val="8B9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1074823" y="5620994"/>
            <a:ext cx="4503367" cy="6429"/>
          </a:xfrm>
          <a:prstGeom prst="line">
            <a:avLst/>
          </a:prstGeom>
          <a:ln w="28575">
            <a:solidFill>
              <a:srgbClr val="8B91A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852203" y="4556074"/>
            <a:ext cx="2893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243057"/>
                </a:solidFill>
              </a:rPr>
              <a:t>Первая очередь (до 2027 г)</a:t>
            </a:r>
            <a:endParaRPr lang="ru-RU" sz="1400" b="1" dirty="0">
              <a:solidFill>
                <a:srgbClr val="243057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2203" y="1770966"/>
            <a:ext cx="2893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243057"/>
                </a:solidFill>
              </a:rPr>
              <a:t>Расчетный срок (до 2042 г)</a:t>
            </a:r>
            <a:endParaRPr lang="ru-RU" sz="1400" b="1" dirty="0">
              <a:solidFill>
                <a:srgbClr val="243057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059304" y="4864361"/>
            <a:ext cx="4578902" cy="7494"/>
          </a:xfrm>
          <a:prstGeom prst="line">
            <a:avLst/>
          </a:prstGeom>
          <a:ln w="28575">
            <a:solidFill>
              <a:srgbClr val="8B91A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04876" y="5313217"/>
            <a:ext cx="2893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243057"/>
                </a:solidFill>
              </a:rPr>
              <a:t>до 2023</a:t>
            </a:r>
            <a:endParaRPr lang="ru-RU" sz="1400" b="1" dirty="0">
              <a:solidFill>
                <a:srgbClr val="243057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39723" y="2962027"/>
            <a:ext cx="985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243057"/>
                </a:solidFill>
              </a:rPr>
              <a:t>д</a:t>
            </a:r>
            <a:r>
              <a:rPr lang="ru-RU" sz="1400" b="1" dirty="0" smtClean="0">
                <a:solidFill>
                  <a:srgbClr val="243057"/>
                </a:solidFill>
              </a:rPr>
              <a:t>о 2035</a:t>
            </a:r>
            <a:endParaRPr lang="ru-RU" sz="1400" b="1" dirty="0">
              <a:solidFill>
                <a:srgbClr val="243057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20108" y="4564754"/>
            <a:ext cx="2893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243057"/>
                </a:solidFill>
              </a:rPr>
              <a:t>д</a:t>
            </a:r>
            <a:r>
              <a:rPr lang="ru-RU" sz="1400" b="1" dirty="0" smtClean="0">
                <a:solidFill>
                  <a:srgbClr val="243057"/>
                </a:solidFill>
              </a:rPr>
              <a:t>о 2027</a:t>
            </a:r>
            <a:endParaRPr lang="ru-RU" sz="1400" b="1" dirty="0">
              <a:solidFill>
                <a:srgbClr val="243057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20108" y="3745757"/>
            <a:ext cx="2893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243057"/>
                </a:solidFill>
              </a:rPr>
              <a:t>д</a:t>
            </a:r>
            <a:r>
              <a:rPr lang="ru-RU" sz="1400" b="1" dirty="0" smtClean="0">
                <a:solidFill>
                  <a:srgbClr val="243057"/>
                </a:solidFill>
              </a:rPr>
              <a:t>о 2031</a:t>
            </a:r>
            <a:endParaRPr lang="ru-RU" sz="1400" b="1" dirty="0">
              <a:solidFill>
                <a:srgbClr val="243057"/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6884490" y="4863851"/>
            <a:ext cx="2214451" cy="0"/>
          </a:xfrm>
          <a:prstGeom prst="line">
            <a:avLst/>
          </a:prstGeom>
          <a:ln w="28575">
            <a:solidFill>
              <a:srgbClr val="8B91A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554444" y="5276545"/>
            <a:ext cx="16417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4C"/>
                </a:solidFill>
              </a:rPr>
              <a:t>32 </a:t>
            </a:r>
          </a:p>
          <a:p>
            <a:pPr algn="ctr"/>
            <a:r>
              <a:rPr lang="ru-RU" sz="2000" dirty="0" smtClean="0">
                <a:solidFill>
                  <a:srgbClr val="FF004C"/>
                </a:solidFill>
              </a:rPr>
              <a:t>мероприятия</a:t>
            </a:r>
            <a:endParaRPr lang="ru-RU" sz="2000" dirty="0">
              <a:solidFill>
                <a:srgbClr val="FF004C"/>
              </a:solidFill>
            </a:endParaRPr>
          </a:p>
        </p:txBody>
      </p:sp>
      <p:graphicFrame>
        <p:nvGraphicFramePr>
          <p:cNvPr id="57" name="Диаграмма 56"/>
          <p:cNvGraphicFramePr/>
          <p:nvPr>
            <p:extLst>
              <p:ext uri="{D42A27DB-BD31-4B8C-83A1-F6EECF244321}">
                <p14:modId xmlns:p14="http://schemas.microsoft.com/office/powerpoint/2010/main" val="955200078"/>
              </p:ext>
            </p:extLst>
          </p:nvPr>
        </p:nvGraphicFramePr>
        <p:xfrm>
          <a:off x="9202911" y="2207986"/>
          <a:ext cx="2609341" cy="4225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7465778" y="3044600"/>
            <a:ext cx="1863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4C"/>
                </a:solidFill>
              </a:rPr>
              <a:t>5 </a:t>
            </a:r>
          </a:p>
          <a:p>
            <a:pPr algn="ctr"/>
            <a:r>
              <a:rPr lang="ru-RU" sz="2000" dirty="0" smtClean="0">
                <a:solidFill>
                  <a:srgbClr val="FF004C"/>
                </a:solidFill>
              </a:rPr>
              <a:t>мероприятий</a:t>
            </a:r>
            <a:endParaRPr lang="ru-RU" sz="2000" dirty="0">
              <a:solidFill>
                <a:srgbClr val="FF004C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7519508" y="3044600"/>
            <a:ext cx="1752700" cy="830997"/>
          </a:xfrm>
          <a:prstGeom prst="rect">
            <a:avLst/>
          </a:prstGeom>
          <a:noFill/>
          <a:ln w="28575">
            <a:solidFill>
              <a:srgbClr val="FF004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7519508" y="5276544"/>
            <a:ext cx="1752700" cy="830997"/>
          </a:xfrm>
          <a:prstGeom prst="rect">
            <a:avLst/>
          </a:prstGeom>
          <a:noFill/>
          <a:ln w="28575">
            <a:solidFill>
              <a:srgbClr val="FF004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 flipV="1">
            <a:off x="6931562" y="2030049"/>
            <a:ext cx="4748276" cy="40583"/>
          </a:xfrm>
          <a:prstGeom prst="line">
            <a:avLst/>
          </a:prstGeom>
          <a:ln w="28575">
            <a:solidFill>
              <a:srgbClr val="8B91A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1059304" y="4030538"/>
            <a:ext cx="4578902" cy="22996"/>
          </a:xfrm>
          <a:prstGeom prst="line">
            <a:avLst/>
          </a:prstGeom>
          <a:ln w="28575">
            <a:solidFill>
              <a:srgbClr val="8B91A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206001" y="2115899"/>
            <a:ext cx="1115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>
                <a:solidFill>
                  <a:srgbClr val="243057"/>
                </a:solidFill>
              </a:rPr>
              <a:t>Начато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897982" y="1987250"/>
            <a:ext cx="15814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243057"/>
                </a:solidFill>
              </a:rPr>
              <a:t>Будет</a:t>
            </a:r>
          </a:p>
          <a:p>
            <a:pPr algn="ctr"/>
            <a:r>
              <a:rPr lang="ru-RU" sz="2000" b="1" u="sng" dirty="0" smtClean="0">
                <a:solidFill>
                  <a:srgbClr val="243057"/>
                </a:solidFill>
              </a:rPr>
              <a:t>завершено</a:t>
            </a:r>
            <a:endParaRPr lang="ru-RU" sz="2000" b="1" u="sng" dirty="0">
              <a:solidFill>
                <a:srgbClr val="243057"/>
              </a:solidFill>
            </a:endParaRPr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>
            <a:off x="1074822" y="3233982"/>
            <a:ext cx="4563384" cy="35822"/>
          </a:xfrm>
          <a:prstGeom prst="line">
            <a:avLst/>
          </a:prstGeom>
          <a:ln w="28575">
            <a:solidFill>
              <a:srgbClr val="8B91A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067321" y="5674514"/>
            <a:ext cx="1338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243057"/>
                </a:solidFill>
              </a:rPr>
              <a:t>32</a:t>
            </a:r>
          </a:p>
          <a:p>
            <a:pPr algn="ctr"/>
            <a:r>
              <a:rPr lang="ru-RU" sz="1200" b="1" dirty="0" smtClean="0">
                <a:solidFill>
                  <a:srgbClr val="243057"/>
                </a:solidFill>
              </a:rPr>
              <a:t>мероприятия</a:t>
            </a:r>
            <a:endParaRPr lang="ru-RU" sz="1200" b="1" dirty="0">
              <a:solidFill>
                <a:srgbClr val="243057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995655" y="5657540"/>
            <a:ext cx="1338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243057"/>
                </a:solidFill>
              </a:rPr>
              <a:t>7</a:t>
            </a:r>
            <a:endParaRPr lang="ru-RU" sz="2800" b="1" dirty="0" smtClean="0">
              <a:solidFill>
                <a:srgbClr val="243057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243057"/>
                </a:solidFill>
              </a:rPr>
              <a:t>мероприятий</a:t>
            </a:r>
            <a:endParaRPr lang="ru-RU" sz="1200" b="1" dirty="0">
              <a:solidFill>
                <a:srgbClr val="243057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082221" y="3346435"/>
            <a:ext cx="1338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243057"/>
                </a:solidFill>
              </a:rPr>
              <a:t>1</a:t>
            </a:r>
          </a:p>
          <a:p>
            <a:pPr algn="ctr"/>
            <a:r>
              <a:rPr lang="ru-RU" sz="1200" b="1" dirty="0" smtClean="0">
                <a:solidFill>
                  <a:srgbClr val="243057"/>
                </a:solidFill>
              </a:rPr>
              <a:t>мероприятие</a:t>
            </a:r>
            <a:endParaRPr lang="ru-RU" sz="1200" b="1" dirty="0">
              <a:solidFill>
                <a:srgbClr val="243057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075121" y="4156023"/>
            <a:ext cx="1338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243057"/>
                </a:solidFill>
              </a:rPr>
              <a:t>2</a:t>
            </a:r>
          </a:p>
          <a:p>
            <a:pPr algn="ctr"/>
            <a:r>
              <a:rPr lang="ru-RU" sz="1200" b="1" dirty="0" smtClean="0">
                <a:solidFill>
                  <a:srgbClr val="243057"/>
                </a:solidFill>
              </a:rPr>
              <a:t>мероприятия</a:t>
            </a:r>
            <a:endParaRPr lang="ru-RU" sz="1200" b="1" dirty="0">
              <a:solidFill>
                <a:srgbClr val="243057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051286" y="4936044"/>
            <a:ext cx="1338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243057"/>
                </a:solidFill>
              </a:rPr>
              <a:t>2</a:t>
            </a:r>
          </a:p>
          <a:p>
            <a:pPr algn="ctr"/>
            <a:r>
              <a:rPr lang="ru-RU" sz="1200" b="1" dirty="0" smtClean="0">
                <a:solidFill>
                  <a:srgbClr val="243057"/>
                </a:solidFill>
              </a:rPr>
              <a:t>мероприятия</a:t>
            </a:r>
            <a:endParaRPr lang="ru-RU" sz="1200" b="1" dirty="0">
              <a:solidFill>
                <a:srgbClr val="243057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009968" y="4937099"/>
            <a:ext cx="1338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243057"/>
                </a:solidFill>
              </a:rPr>
              <a:t>4</a:t>
            </a:r>
          </a:p>
          <a:p>
            <a:pPr algn="ctr"/>
            <a:r>
              <a:rPr lang="ru-RU" sz="1200" b="1" dirty="0" smtClean="0">
                <a:solidFill>
                  <a:srgbClr val="243057"/>
                </a:solidFill>
              </a:rPr>
              <a:t>мероприятия</a:t>
            </a:r>
            <a:endParaRPr lang="ru-RU" sz="1200" b="1" dirty="0">
              <a:solidFill>
                <a:srgbClr val="243057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009968" y="4190066"/>
            <a:ext cx="1338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243057"/>
                </a:solidFill>
              </a:rPr>
              <a:t>19</a:t>
            </a:r>
          </a:p>
          <a:p>
            <a:pPr algn="ctr"/>
            <a:r>
              <a:rPr lang="ru-RU" sz="1200" b="1" dirty="0" smtClean="0">
                <a:solidFill>
                  <a:srgbClr val="243057"/>
                </a:solidFill>
              </a:rPr>
              <a:t>мероприятий</a:t>
            </a:r>
            <a:endParaRPr lang="ru-RU" sz="1200" b="1" dirty="0">
              <a:solidFill>
                <a:srgbClr val="243057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980136" y="3347011"/>
            <a:ext cx="1338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243057"/>
                </a:solidFill>
              </a:rPr>
              <a:t>7</a:t>
            </a:r>
            <a:endParaRPr lang="ru-RU" sz="2800" b="1" dirty="0" smtClean="0">
              <a:solidFill>
                <a:srgbClr val="243057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243057"/>
                </a:solidFill>
              </a:rPr>
              <a:t>мероприятий</a:t>
            </a:r>
            <a:endParaRPr lang="ru-RU" sz="1200" b="1" dirty="0">
              <a:solidFill>
                <a:srgbClr val="243057"/>
              </a:solidFill>
            </a:endParaRPr>
          </a:p>
        </p:txBody>
      </p:sp>
      <p:sp>
        <p:nvSpPr>
          <p:cNvPr id="87" name="Двойная стрелка влево/вправо 86"/>
          <p:cNvSpPr/>
          <p:nvPr/>
        </p:nvSpPr>
        <p:spPr>
          <a:xfrm>
            <a:off x="5229609" y="1519461"/>
            <a:ext cx="2248524" cy="246614"/>
          </a:xfrm>
          <a:prstGeom prst="leftRightArrow">
            <a:avLst>
              <a:gd name="adj1" fmla="val 40723"/>
              <a:gd name="adj2" fmla="val 50000"/>
            </a:avLst>
          </a:prstGeom>
          <a:noFill/>
          <a:ln>
            <a:solidFill>
              <a:srgbClr val="FF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TextBox 87"/>
          <p:cNvSpPr txBox="1"/>
          <p:nvPr/>
        </p:nvSpPr>
        <p:spPr>
          <a:xfrm>
            <a:off x="5537171" y="840372"/>
            <a:ext cx="1633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4C"/>
                </a:solidFill>
              </a:rPr>
              <a:t>37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4C"/>
                </a:solidFill>
              </a:rPr>
              <a:t>мероприятий</a:t>
            </a:r>
            <a:endParaRPr lang="ru-RU" b="1" dirty="0">
              <a:solidFill>
                <a:srgbClr val="FF004C"/>
              </a:solidFill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5638206" y="4915039"/>
            <a:ext cx="310380" cy="1424767"/>
          </a:xfrm>
          <a:prstGeom prst="rightBrace">
            <a:avLst/>
          </a:prstGeom>
          <a:noFill/>
          <a:ln w="28575">
            <a:solidFill>
              <a:srgbClr val="FF00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6078796" y="535938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4C"/>
                </a:solidFill>
              </a:rPr>
              <a:t>11</a:t>
            </a:r>
            <a:endParaRPr lang="ru-RU" sz="3200" b="1" dirty="0" smtClean="0">
              <a:solidFill>
                <a:srgbClr val="243057"/>
              </a:solidFill>
            </a:endParaRPr>
          </a:p>
        </p:txBody>
      </p:sp>
      <p:sp>
        <p:nvSpPr>
          <p:cNvPr id="29" name="Не равно 28"/>
          <p:cNvSpPr/>
          <p:nvPr/>
        </p:nvSpPr>
        <p:spPr>
          <a:xfrm>
            <a:off x="6736527" y="5442009"/>
            <a:ext cx="597230" cy="312831"/>
          </a:xfrm>
          <a:prstGeom prst="mathNotEqual">
            <a:avLst/>
          </a:prstGeom>
          <a:solidFill>
            <a:srgbClr val="243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 rot="16200000">
            <a:off x="-1267351" y="3915979"/>
            <a:ext cx="431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8B91A9"/>
                </a:solidFill>
              </a:rPr>
              <a:t>Стратегическое планирование</a:t>
            </a:r>
            <a:endParaRPr lang="ru-RU" dirty="0">
              <a:solidFill>
                <a:srgbClr val="8B91A9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 rot="5400000">
            <a:off x="9722550" y="3919681"/>
            <a:ext cx="431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8B91A9"/>
                </a:solidFill>
              </a:rPr>
              <a:t>Территориальное планирование</a:t>
            </a:r>
            <a:endParaRPr lang="ru-RU" dirty="0">
              <a:solidFill>
                <a:srgbClr val="8B91A9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93421" y="613156"/>
            <a:ext cx="10889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FF004C"/>
                </a:solidFill>
              </a:rPr>
              <a:t>Проблема: </a:t>
            </a:r>
            <a:r>
              <a:rPr lang="ru-RU" sz="1400" dirty="0" smtClean="0">
                <a:solidFill>
                  <a:srgbClr val="FF004C"/>
                </a:solidFill>
              </a:rPr>
              <a:t>Отсутствие сопоставимости между Планом мероприятий по реализации ССЭР </a:t>
            </a:r>
            <a:r>
              <a:rPr lang="ru-RU" sz="1400" dirty="0">
                <a:solidFill>
                  <a:srgbClr val="FF004C"/>
                </a:solidFill>
              </a:rPr>
              <a:t>и </a:t>
            </a:r>
            <a:r>
              <a:rPr lang="ru-RU" sz="1400" dirty="0" smtClean="0">
                <a:solidFill>
                  <a:srgbClr val="FF004C"/>
                </a:solidFill>
              </a:rPr>
              <a:t>Генеральным планом</a:t>
            </a:r>
            <a:r>
              <a:rPr lang="ru-RU" sz="1400" b="1" dirty="0" smtClean="0">
                <a:solidFill>
                  <a:srgbClr val="FF004C"/>
                </a:solidFill>
              </a:rPr>
              <a:t> </a:t>
            </a:r>
            <a:r>
              <a:rPr lang="ru-RU" sz="1400" dirty="0" smtClean="0">
                <a:solidFill>
                  <a:srgbClr val="FF004C"/>
                </a:solidFill>
              </a:rPr>
              <a:t>в сроках и этапах реализации мероприятий.</a:t>
            </a:r>
            <a:endParaRPr lang="ru-RU" sz="1400" b="1" dirty="0">
              <a:solidFill>
                <a:srgbClr val="FF004C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CF9-9185-4146-A239-9A6459D5065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13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977" y="208078"/>
            <a:ext cx="11935742" cy="623316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solidFill>
                  <a:srgbClr val="243057"/>
                </a:solidFill>
              </a:rPr>
              <a:t>Сравнение согласованности документов </a:t>
            </a:r>
            <a:r>
              <a:rPr lang="ru-RU" sz="2600" b="1" dirty="0" smtClean="0">
                <a:solidFill>
                  <a:srgbClr val="243057"/>
                </a:solidFill>
              </a:rPr>
              <a:t>стратегического</a:t>
            </a:r>
            <a:r>
              <a:rPr lang="ru-RU" sz="2600" b="1" dirty="0" smtClean="0">
                <a:solidFill>
                  <a:srgbClr val="243057"/>
                </a:solidFill>
              </a:rPr>
              <a:t>, </a:t>
            </a:r>
            <a:r>
              <a:rPr lang="ru-RU" sz="2600" b="1" dirty="0" smtClean="0">
                <a:solidFill>
                  <a:srgbClr val="243057"/>
                </a:solidFill>
              </a:rPr>
              <a:t>территориального </a:t>
            </a:r>
            <a:r>
              <a:rPr lang="ru-RU" sz="2600" b="1" dirty="0" smtClean="0">
                <a:solidFill>
                  <a:srgbClr val="243057"/>
                </a:solidFill>
              </a:rPr>
              <a:t>планирования и </a:t>
            </a:r>
            <a:r>
              <a:rPr lang="ru-RU" sz="2600" b="1" dirty="0" smtClean="0">
                <a:solidFill>
                  <a:srgbClr val="243057"/>
                </a:solidFill>
              </a:rPr>
              <a:t>программирования </a:t>
            </a:r>
            <a:r>
              <a:rPr lang="ru-RU" sz="2600" b="1" dirty="0" smtClean="0">
                <a:solidFill>
                  <a:srgbClr val="243057"/>
                </a:solidFill>
              </a:rPr>
              <a:t>на примере </a:t>
            </a:r>
            <a:r>
              <a:rPr lang="ru-RU" sz="2600" b="1" u="sng" dirty="0" smtClean="0">
                <a:solidFill>
                  <a:srgbClr val="243057"/>
                </a:solidFill>
              </a:rPr>
              <a:t>транспортной инфраструктуры</a:t>
            </a:r>
            <a:endParaRPr lang="ru-RU" sz="2600" b="1" u="sng" dirty="0">
              <a:solidFill>
                <a:srgbClr val="243057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71560" y="3103430"/>
            <a:ext cx="25008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43057"/>
                </a:solidFill>
              </a:rPr>
              <a:t>ПКР транспортной инфраструктуры  </a:t>
            </a:r>
            <a:r>
              <a:rPr lang="ru-RU" sz="1600" dirty="0" smtClean="0">
                <a:solidFill>
                  <a:srgbClr val="243057"/>
                </a:solidFill>
              </a:rPr>
              <a:t>города – курорта </a:t>
            </a:r>
            <a:r>
              <a:rPr lang="ru-RU" sz="1600" dirty="0">
                <a:solidFill>
                  <a:srgbClr val="243057"/>
                </a:solidFill>
              </a:rPr>
              <a:t>Кисловодска </a:t>
            </a:r>
            <a:r>
              <a:rPr lang="ru-RU" sz="1600" b="1" dirty="0" smtClean="0">
                <a:solidFill>
                  <a:srgbClr val="243057"/>
                </a:solidFill>
              </a:rPr>
              <a:t>на </a:t>
            </a:r>
            <a:r>
              <a:rPr lang="ru-RU" sz="1600" b="1" dirty="0">
                <a:solidFill>
                  <a:srgbClr val="243057"/>
                </a:solidFill>
              </a:rPr>
              <a:t>2020-2029 годы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69137" y="4161842"/>
            <a:ext cx="2608288" cy="2239338"/>
          </a:xfrm>
          <a:prstGeom prst="rect">
            <a:avLst/>
          </a:prstGeom>
          <a:noFill/>
          <a:ln w="6350">
            <a:solidFill>
              <a:srgbClr val="8B9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49638" y="1737420"/>
            <a:ext cx="2893105" cy="4663760"/>
          </a:xfrm>
          <a:prstGeom prst="rect">
            <a:avLst/>
          </a:prstGeom>
          <a:noFill/>
          <a:ln w="6350">
            <a:solidFill>
              <a:srgbClr val="8B9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677425" y="4706911"/>
            <a:ext cx="2964938" cy="1694269"/>
          </a:xfrm>
          <a:prstGeom prst="rect">
            <a:avLst/>
          </a:prstGeom>
          <a:noFill/>
          <a:ln w="6350">
            <a:solidFill>
              <a:srgbClr val="8B9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00624" y="963028"/>
            <a:ext cx="33378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43057"/>
                </a:solidFill>
              </a:rPr>
              <a:t>Генеральный план </a:t>
            </a:r>
            <a:r>
              <a:rPr lang="ru-RU" sz="1600" dirty="0" smtClean="0">
                <a:solidFill>
                  <a:srgbClr val="243057"/>
                </a:solidFill>
              </a:rPr>
              <a:t>города-курорта Кисловодска</a:t>
            </a:r>
            <a:r>
              <a:rPr lang="ru-RU" sz="1600" b="1" dirty="0" smtClean="0">
                <a:solidFill>
                  <a:srgbClr val="243057"/>
                </a:solidFill>
              </a:rPr>
              <a:t> до 2042 года</a:t>
            </a:r>
            <a:r>
              <a:rPr lang="ru-RU" sz="1600" dirty="0" smtClean="0"/>
              <a:t> </a:t>
            </a:r>
            <a:r>
              <a:rPr lang="ru-RU" sz="1400" dirty="0" smtClean="0">
                <a:solidFill>
                  <a:srgbClr val="243057"/>
                </a:solidFill>
              </a:rPr>
              <a:t>(объекты транспортной инфраструктуры)</a:t>
            </a:r>
            <a:endParaRPr lang="ru-RU" sz="1400" dirty="0">
              <a:solidFill>
                <a:srgbClr val="243057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14412" y="3137250"/>
            <a:ext cx="31279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43057"/>
                </a:solidFill>
              </a:rPr>
              <a:t>Муниципальная программа </a:t>
            </a:r>
            <a:r>
              <a:rPr lang="ru-RU" sz="1600" dirty="0" smtClean="0">
                <a:solidFill>
                  <a:srgbClr val="243057"/>
                </a:solidFill>
              </a:rPr>
              <a:t>города-курорта Кисловодска </a:t>
            </a:r>
            <a:r>
              <a:rPr lang="ru-RU" sz="1600" b="1" dirty="0" smtClean="0">
                <a:solidFill>
                  <a:srgbClr val="243057"/>
                </a:solidFill>
              </a:rPr>
              <a:t>«Развитие транспортной системы и обеспечение безопасности дорожного движения» </a:t>
            </a:r>
            <a:r>
              <a:rPr lang="ru-RU" sz="1600" dirty="0" smtClean="0">
                <a:solidFill>
                  <a:srgbClr val="243057"/>
                </a:solidFill>
              </a:rPr>
              <a:t>до 2027 года</a:t>
            </a:r>
            <a:endParaRPr lang="ru-RU" sz="1600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33333" y="4706911"/>
            <a:ext cx="11009030" cy="0"/>
          </a:xfrm>
          <a:prstGeom prst="line">
            <a:avLst/>
          </a:prstGeom>
          <a:ln w="28575">
            <a:solidFill>
              <a:srgbClr val="8B91A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7150" y="4691314"/>
            <a:ext cx="2893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243057"/>
                </a:solidFill>
              </a:rPr>
              <a:t>Первая очередь (до 2027 г)</a:t>
            </a:r>
            <a:endParaRPr lang="ru-RU" sz="1400" b="1" dirty="0">
              <a:solidFill>
                <a:srgbClr val="243057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2466" y="1728713"/>
            <a:ext cx="2893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243057"/>
                </a:solidFill>
              </a:rPr>
              <a:t>Расчетный срок (до 2042 г)</a:t>
            </a:r>
            <a:endParaRPr lang="ru-RU" sz="1400" b="1" dirty="0">
              <a:solidFill>
                <a:srgbClr val="243057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1148179" y="5038693"/>
            <a:ext cx="1521926" cy="1413084"/>
          </a:xfrm>
          <a:prstGeom prst="ellipse">
            <a:avLst/>
          </a:prstGeom>
          <a:noFill/>
          <a:ln w="28575">
            <a:solidFill>
              <a:srgbClr val="FF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203028" y="5260063"/>
            <a:ext cx="14284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4C"/>
                </a:solidFill>
              </a:rPr>
              <a:t>49</a:t>
            </a:r>
          </a:p>
          <a:p>
            <a:pPr algn="ctr"/>
            <a:r>
              <a:rPr lang="ru-RU" sz="1400" b="1" dirty="0" smtClean="0">
                <a:solidFill>
                  <a:srgbClr val="FF004C"/>
                </a:solidFill>
              </a:rPr>
              <a:t>мероприятий</a:t>
            </a:r>
            <a:endParaRPr lang="ru-RU" sz="1200" b="1" dirty="0">
              <a:solidFill>
                <a:srgbClr val="FF004C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442743" y="2695731"/>
            <a:ext cx="2626394" cy="3705449"/>
          </a:xfrm>
          <a:prstGeom prst="rect">
            <a:avLst/>
          </a:prstGeom>
          <a:noFill/>
          <a:ln w="6350">
            <a:solidFill>
              <a:srgbClr val="8B91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442743" y="1673376"/>
            <a:ext cx="27691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243057"/>
                </a:solidFill>
              </a:rPr>
              <a:t>План мероприятий по </a:t>
            </a:r>
            <a:r>
              <a:rPr lang="ru-RU" sz="1600" b="1" dirty="0" smtClean="0">
                <a:solidFill>
                  <a:srgbClr val="243057"/>
                </a:solidFill>
              </a:rPr>
              <a:t>реализации</a:t>
            </a:r>
            <a:r>
              <a:rPr lang="ru-RU" sz="1600" b="1" dirty="0">
                <a:solidFill>
                  <a:srgbClr val="243057"/>
                </a:solidFill>
              </a:rPr>
              <a:t> ССЭР </a:t>
            </a:r>
            <a:r>
              <a:rPr lang="ru-RU" sz="1600" dirty="0">
                <a:solidFill>
                  <a:srgbClr val="243057"/>
                </a:solidFill>
              </a:rPr>
              <a:t>города-курорта Кисловодска </a:t>
            </a:r>
            <a:r>
              <a:rPr lang="ru-RU" sz="1600" b="1" dirty="0">
                <a:solidFill>
                  <a:srgbClr val="243057"/>
                </a:solidFill>
              </a:rPr>
              <a:t>до 2035 года</a:t>
            </a:r>
            <a:endParaRPr lang="ru-RU" sz="16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V="1">
            <a:off x="633333" y="4145121"/>
            <a:ext cx="8062198" cy="51527"/>
          </a:xfrm>
          <a:prstGeom prst="line">
            <a:avLst/>
          </a:prstGeom>
          <a:ln w="28575">
            <a:solidFill>
              <a:srgbClr val="8B91A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22466" y="4203422"/>
            <a:ext cx="2893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243057"/>
                </a:solidFill>
              </a:rPr>
              <a:t>2029 г</a:t>
            </a:r>
            <a:endParaRPr lang="ru-RU" sz="1400" b="1" dirty="0">
              <a:solidFill>
                <a:srgbClr val="243057"/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V="1">
            <a:off x="592109" y="2701945"/>
            <a:ext cx="5545739" cy="13834"/>
          </a:xfrm>
          <a:prstGeom prst="line">
            <a:avLst/>
          </a:prstGeom>
          <a:ln w="28575">
            <a:solidFill>
              <a:srgbClr val="8B91A9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91104" y="2736584"/>
            <a:ext cx="28931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243057"/>
                </a:solidFill>
              </a:rPr>
              <a:t>2035 г</a:t>
            </a:r>
            <a:endParaRPr lang="ru-RU" sz="1400" b="1" dirty="0">
              <a:solidFill>
                <a:srgbClr val="243057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6211084" y="4273277"/>
            <a:ext cx="893754" cy="85358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6148848" y="4375547"/>
            <a:ext cx="1018227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rgbClr val="FF004C"/>
                </a:solidFill>
              </a:rPr>
              <a:t>9</a:t>
            </a:r>
            <a:endParaRPr lang="ru-RU" b="1" dirty="0" smtClean="0">
              <a:solidFill>
                <a:srgbClr val="FF004C"/>
              </a:solidFill>
            </a:endParaRPr>
          </a:p>
          <a:p>
            <a:r>
              <a:rPr lang="ru-RU" sz="1100" b="1" dirty="0" smtClean="0">
                <a:solidFill>
                  <a:srgbClr val="FF004C"/>
                </a:solidFill>
              </a:rPr>
              <a:t>мероприятий</a:t>
            </a:r>
            <a:endParaRPr lang="ru-RU" sz="1100" b="1" dirty="0">
              <a:solidFill>
                <a:srgbClr val="FF004C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4815691" y="3997239"/>
            <a:ext cx="442977" cy="417493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4916382" y="4021675"/>
            <a:ext cx="23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4C"/>
                </a:solidFill>
              </a:rPr>
              <a:t>2</a:t>
            </a:r>
            <a:endParaRPr lang="ru-RU" b="1" dirty="0">
              <a:solidFill>
                <a:srgbClr val="FF004C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03345" y="3695652"/>
            <a:ext cx="13875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FF004C"/>
                </a:solidFill>
              </a:rPr>
              <a:t>До 2030 г</a:t>
            </a:r>
          </a:p>
        </p:txBody>
      </p:sp>
      <p:sp>
        <p:nvSpPr>
          <p:cNvPr id="43" name="Овал 42"/>
          <p:cNvSpPr/>
          <p:nvPr/>
        </p:nvSpPr>
        <p:spPr>
          <a:xfrm>
            <a:off x="3692013" y="2993631"/>
            <a:ext cx="505233" cy="482196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3793526" y="3028833"/>
            <a:ext cx="23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4C"/>
                </a:solidFill>
              </a:rPr>
              <a:t>3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514110" y="2705807"/>
            <a:ext cx="13875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FF004C"/>
                </a:solidFill>
              </a:rPr>
              <a:t>До </a:t>
            </a:r>
            <a:r>
              <a:rPr lang="ru-RU" sz="1600" b="1" dirty="0" smtClean="0">
                <a:solidFill>
                  <a:srgbClr val="FF004C"/>
                </a:solidFill>
              </a:rPr>
              <a:t>2035 </a:t>
            </a:r>
            <a:r>
              <a:rPr lang="ru-RU" sz="1600" b="1" dirty="0">
                <a:solidFill>
                  <a:srgbClr val="FF004C"/>
                </a:solidFill>
              </a:rPr>
              <a:t>г</a:t>
            </a:r>
          </a:p>
        </p:txBody>
      </p:sp>
      <p:sp>
        <p:nvSpPr>
          <p:cNvPr id="49" name="Овал 48"/>
          <p:cNvSpPr/>
          <p:nvPr/>
        </p:nvSpPr>
        <p:spPr>
          <a:xfrm>
            <a:off x="3888188" y="5850481"/>
            <a:ext cx="395967" cy="393807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3959635" y="5865929"/>
            <a:ext cx="2376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FF004C"/>
                </a:solidFill>
              </a:rPr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75842" y="5548894"/>
            <a:ext cx="13875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FF004C"/>
                </a:solidFill>
              </a:rPr>
              <a:t>До </a:t>
            </a:r>
            <a:r>
              <a:rPr lang="ru-RU" sz="1600" b="1" dirty="0" smtClean="0">
                <a:solidFill>
                  <a:srgbClr val="FF004C"/>
                </a:solidFill>
              </a:rPr>
              <a:t>2024 </a:t>
            </a:r>
            <a:r>
              <a:rPr lang="ru-RU" sz="1600" b="1" dirty="0">
                <a:solidFill>
                  <a:srgbClr val="FF004C"/>
                </a:solidFill>
              </a:rPr>
              <a:t>г</a:t>
            </a:r>
          </a:p>
        </p:txBody>
      </p:sp>
      <p:sp>
        <p:nvSpPr>
          <p:cNvPr id="52" name="Овал 51"/>
          <p:cNvSpPr/>
          <p:nvPr/>
        </p:nvSpPr>
        <p:spPr>
          <a:xfrm>
            <a:off x="9712954" y="5143886"/>
            <a:ext cx="1040204" cy="975651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53" name="TextBox 52"/>
          <p:cNvSpPr txBox="1"/>
          <p:nvPr/>
        </p:nvSpPr>
        <p:spPr>
          <a:xfrm>
            <a:off x="9518837" y="5164781"/>
            <a:ext cx="1428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4C"/>
                </a:solidFill>
              </a:rPr>
              <a:t>17</a:t>
            </a:r>
          </a:p>
          <a:p>
            <a:pPr algn="ctr"/>
            <a:r>
              <a:rPr lang="ru-RU" sz="1200" b="1" dirty="0" smtClean="0">
                <a:solidFill>
                  <a:srgbClr val="FF004C"/>
                </a:solidFill>
              </a:rPr>
              <a:t>мероприятий</a:t>
            </a:r>
            <a:endParaRPr lang="ru-RU" sz="1100" b="1" dirty="0">
              <a:solidFill>
                <a:srgbClr val="FF004C"/>
              </a:solidFill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1203028" y="2117183"/>
            <a:ext cx="893754" cy="85358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1140792" y="2219453"/>
            <a:ext cx="1018227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solidFill>
                  <a:srgbClr val="FF004C"/>
                </a:solidFill>
              </a:rPr>
              <a:t>9</a:t>
            </a:r>
            <a:endParaRPr lang="ru-RU" b="1" dirty="0" smtClean="0">
              <a:solidFill>
                <a:srgbClr val="FF004C"/>
              </a:solidFill>
            </a:endParaRPr>
          </a:p>
          <a:p>
            <a:r>
              <a:rPr lang="ru-RU" sz="1100" b="1" dirty="0" smtClean="0">
                <a:solidFill>
                  <a:srgbClr val="FF004C"/>
                </a:solidFill>
              </a:rPr>
              <a:t>мероприятий</a:t>
            </a:r>
            <a:endParaRPr lang="ru-RU" sz="1100" b="1" dirty="0">
              <a:solidFill>
                <a:srgbClr val="FF004C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7225544" y="5311670"/>
            <a:ext cx="756793" cy="747444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7112236" y="5324803"/>
            <a:ext cx="1018227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4C"/>
                </a:solidFill>
              </a:rPr>
              <a:t>6</a:t>
            </a:r>
          </a:p>
          <a:p>
            <a:r>
              <a:rPr lang="ru-RU" sz="1100" b="1" dirty="0" smtClean="0">
                <a:solidFill>
                  <a:srgbClr val="FF004C"/>
                </a:solidFill>
              </a:rPr>
              <a:t>мероприятий</a:t>
            </a:r>
            <a:endParaRPr lang="ru-RU" sz="1100" b="1" dirty="0">
              <a:solidFill>
                <a:srgbClr val="FF004C"/>
              </a:solidFill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2611990" y="3968523"/>
            <a:ext cx="442977" cy="417493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2712681" y="3992959"/>
            <a:ext cx="23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4C"/>
                </a:solidFill>
              </a:rPr>
              <a:t>2</a:t>
            </a:r>
            <a:endParaRPr lang="ru-RU" b="1" dirty="0">
              <a:solidFill>
                <a:srgbClr val="FF004C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399644" y="3666936"/>
            <a:ext cx="13875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FF004C"/>
                </a:solidFill>
              </a:rPr>
              <a:t>До 2030 г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631539" y="1216573"/>
            <a:ext cx="5459489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004C"/>
                </a:solidFill>
              </a:rPr>
              <a:t>Проблема: </a:t>
            </a:r>
            <a:r>
              <a:rPr lang="ru-RU" sz="1600" b="1" dirty="0" smtClean="0">
                <a:solidFill>
                  <a:srgbClr val="FF004C"/>
                </a:solidFill>
              </a:rPr>
              <a:t>н</a:t>
            </a:r>
            <a:r>
              <a:rPr lang="ru-RU" sz="1600" dirty="0" smtClean="0">
                <a:solidFill>
                  <a:srgbClr val="FF004C"/>
                </a:solidFill>
              </a:rPr>
              <a:t>изкая </a:t>
            </a:r>
            <a:r>
              <a:rPr lang="ru-RU" sz="1600" dirty="0" smtClean="0">
                <a:solidFill>
                  <a:srgbClr val="FF004C"/>
                </a:solidFill>
              </a:rPr>
              <a:t>согласованность по срокам и этапам реализации мероприятий.</a:t>
            </a:r>
          </a:p>
          <a:p>
            <a:endParaRPr lang="ru-RU" sz="700" b="1" dirty="0">
              <a:solidFill>
                <a:srgbClr val="FF004C"/>
              </a:solidFill>
            </a:endParaRPr>
          </a:p>
          <a:p>
            <a:r>
              <a:rPr lang="ru-RU" sz="1600" dirty="0" smtClean="0">
                <a:solidFill>
                  <a:srgbClr val="FF004C"/>
                </a:solidFill>
              </a:rPr>
              <a:t>Генеральный план наиболее полно отражает </a:t>
            </a:r>
            <a:r>
              <a:rPr lang="ru-RU" sz="1600" dirty="0" smtClean="0">
                <a:solidFill>
                  <a:srgbClr val="FF004C"/>
                </a:solidFill>
              </a:rPr>
              <a:t>мероприятия, </a:t>
            </a:r>
            <a:r>
              <a:rPr lang="ru-RU" sz="1600" dirty="0" smtClean="0">
                <a:solidFill>
                  <a:srgbClr val="FF004C"/>
                </a:solidFill>
              </a:rPr>
              <a:t>включенные в План мероприятий ССЭР, ПКР и </a:t>
            </a:r>
            <a:r>
              <a:rPr lang="ru-RU" sz="1600" dirty="0" smtClean="0">
                <a:solidFill>
                  <a:srgbClr val="FF004C"/>
                </a:solidFill>
              </a:rPr>
              <a:t>муниципальную </a:t>
            </a:r>
            <a:r>
              <a:rPr lang="ru-RU" sz="1600" dirty="0" smtClean="0">
                <a:solidFill>
                  <a:srgbClr val="FF004C"/>
                </a:solidFill>
              </a:rPr>
              <a:t>программу.</a:t>
            </a:r>
            <a:endParaRPr lang="ru-RU" sz="1600" dirty="0">
              <a:solidFill>
                <a:srgbClr val="FF004C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F8CF9-9185-4146-A239-9A6459D5065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18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393</Words>
  <Application>Microsoft Office PowerPoint</Application>
  <PresentationFormat>Произвольный</PresentationFormat>
  <Paragraphs>93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Сравнение последовательности планирования в плановой документации города-курорта Кисловодск</vt:lpstr>
      <vt:lpstr>Сравнение согласованности документов стратегического, территориального планирования и программирования на примере транспортной инфраструктуры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Кавсарат Атаева</dc:creator>
  <cp:lastModifiedBy>Панина</cp:lastModifiedBy>
  <cp:revision>8</cp:revision>
  <dcterms:created xsi:type="dcterms:W3CDTF">2022-07-13T09:30:13Z</dcterms:created>
  <dcterms:modified xsi:type="dcterms:W3CDTF">2022-10-24T06:41:54Z</dcterms:modified>
</cp:coreProperties>
</file>